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8" autoAdjust="0"/>
    <p:restoredTop sz="94660"/>
  </p:normalViewPr>
  <p:slideViewPr>
    <p:cSldViewPr snapToGrid="0">
      <p:cViewPr varScale="1">
        <p:scale>
          <a:sx n="67" d="100"/>
          <a:sy n="67" d="100"/>
        </p:scale>
        <p:origin x="4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eke van Tuinen" userId="ed22c550-b84f-4481-816d-c5ae7bd4721b" providerId="ADAL" clId="{409820AC-8586-467B-B649-D1E4E316F9BC}"/>
    <pc:docChg chg="modSld">
      <pc:chgData name="Hanneke van Tuinen" userId="ed22c550-b84f-4481-816d-c5ae7bd4721b" providerId="ADAL" clId="{409820AC-8586-467B-B649-D1E4E316F9BC}" dt="2019-09-30T07:42:58.771" v="36" actId="20577"/>
      <pc:docMkLst>
        <pc:docMk/>
      </pc:docMkLst>
      <pc:sldChg chg="modSp">
        <pc:chgData name="Hanneke van Tuinen" userId="ed22c550-b84f-4481-816d-c5ae7bd4721b" providerId="ADAL" clId="{409820AC-8586-467B-B649-D1E4E316F9BC}" dt="2019-09-30T07:29:30.631" v="0" actId="115"/>
        <pc:sldMkLst>
          <pc:docMk/>
          <pc:sldMk cId="629834881" sldId="260"/>
        </pc:sldMkLst>
        <pc:spChg chg="mod">
          <ac:chgData name="Hanneke van Tuinen" userId="ed22c550-b84f-4481-816d-c5ae7bd4721b" providerId="ADAL" clId="{409820AC-8586-467B-B649-D1E4E316F9BC}" dt="2019-09-30T07:29:30.631" v="0" actId="115"/>
          <ac:spMkLst>
            <pc:docMk/>
            <pc:sldMk cId="629834881" sldId="260"/>
            <ac:spMk id="3" creationId="{00000000-0000-0000-0000-000000000000}"/>
          </ac:spMkLst>
        </pc:spChg>
      </pc:sldChg>
      <pc:sldChg chg="modSp">
        <pc:chgData name="Hanneke van Tuinen" userId="ed22c550-b84f-4481-816d-c5ae7bd4721b" providerId="ADAL" clId="{409820AC-8586-467B-B649-D1E4E316F9BC}" dt="2019-09-30T07:42:58.771" v="36" actId="20577"/>
        <pc:sldMkLst>
          <pc:docMk/>
          <pc:sldMk cId="2881473964" sldId="262"/>
        </pc:sldMkLst>
        <pc:spChg chg="mod">
          <ac:chgData name="Hanneke van Tuinen" userId="ed22c550-b84f-4481-816d-c5ae7bd4721b" providerId="ADAL" clId="{409820AC-8586-467B-B649-D1E4E316F9BC}" dt="2019-09-30T07:42:58.771" v="36" actId="20577"/>
          <ac:spMkLst>
            <pc:docMk/>
            <pc:sldMk cId="2881473964" sldId="26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6DFF08F-DC6B-4601-B491-B0F83F6DD2DA}" type="datetimeFigureOut">
              <a:rPr lang="en-US" dirty="0"/>
              <a:t>9/30/2019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89320"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6DFF08F-DC6B-4601-B491-B0F83F6DD2DA}" type="datetimeFigureOut">
              <a:rPr lang="en-US" dirty="0"/>
              <a:t>9/30/2019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9/30/2019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9/30/2019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Laboratoriumwerk</a:t>
            </a:r>
          </a:p>
        </p:txBody>
      </p:sp>
      <p:sp>
        <p:nvSpPr>
          <p:cNvPr id="3" name="Ondertitel 2"/>
          <p:cNvSpPr>
            <a:spLocks noGrp="1"/>
          </p:cNvSpPr>
          <p:nvPr>
            <p:ph type="subTitle" idx="1"/>
          </p:nvPr>
        </p:nvSpPr>
        <p:spPr/>
        <p:txBody>
          <a:bodyPr/>
          <a:lstStyle/>
          <a:p>
            <a:r>
              <a:rPr lang="nl-NL" dirty="0"/>
              <a:t>Urinesticks</a:t>
            </a:r>
          </a:p>
        </p:txBody>
      </p:sp>
    </p:spTree>
    <p:extLst>
      <p:ext uri="{BB962C8B-B14F-4D97-AF65-F5344CB8AC3E}">
        <p14:creationId xmlns:p14="http://schemas.microsoft.com/office/powerpoint/2010/main" val="3999701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Urobilinogeen</a:t>
            </a:r>
            <a:endParaRPr lang="nl-NL" dirty="0"/>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Afbraakproduct van hemoglobine;</a:t>
            </a:r>
          </a:p>
          <a:p>
            <a:pPr>
              <a:buFont typeface="Arial" panose="020B0604020202020204" pitchFamily="34" charset="0"/>
              <a:buChar char="•"/>
            </a:pPr>
            <a:r>
              <a:rPr lang="nl-NL" dirty="0"/>
              <a:t> Normaal is hier een spoortje van aanwezig in de urine;</a:t>
            </a:r>
          </a:p>
          <a:p>
            <a:pPr>
              <a:buFont typeface="Arial" panose="020B0604020202020204" pitchFamily="34" charset="0"/>
              <a:buChar char="•"/>
            </a:pPr>
            <a:r>
              <a:rPr lang="nl-NL" dirty="0"/>
              <a:t> Wanneer zie je </a:t>
            </a:r>
            <a:r>
              <a:rPr lang="nl-NL" dirty="0" err="1"/>
              <a:t>urobilinogeen</a:t>
            </a:r>
            <a:r>
              <a:rPr lang="nl-NL" dirty="0"/>
              <a:t> in de urine:</a:t>
            </a:r>
          </a:p>
          <a:p>
            <a:pPr>
              <a:buFont typeface="Wingdings" panose="05000000000000000000" pitchFamily="2" charset="2"/>
              <a:buChar char="Ø"/>
            </a:pPr>
            <a:r>
              <a:rPr lang="nl-NL" dirty="0"/>
              <a:t> Ernstige hemolyse;</a:t>
            </a:r>
          </a:p>
          <a:p>
            <a:pPr>
              <a:buFont typeface="Wingdings" panose="05000000000000000000" pitchFamily="2" charset="2"/>
              <a:buChar char="Ø"/>
            </a:pPr>
            <a:r>
              <a:rPr lang="nl-NL" dirty="0"/>
              <a:t> Leverfunctiestoornissen.</a:t>
            </a:r>
          </a:p>
        </p:txBody>
      </p:sp>
    </p:spTree>
    <p:extLst>
      <p:ext uri="{BB962C8B-B14F-4D97-AF65-F5344CB8AC3E}">
        <p14:creationId xmlns:p14="http://schemas.microsoft.com/office/powerpoint/2010/main" val="2660299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62498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urinesticks</a:t>
            </a:r>
          </a:p>
        </p:txBody>
      </p:sp>
      <p:sp>
        <p:nvSpPr>
          <p:cNvPr id="3" name="Tijdelijke aanduiding voor inhoud 2"/>
          <p:cNvSpPr>
            <a:spLocks noGrp="1"/>
          </p:cNvSpPr>
          <p:nvPr>
            <p:ph idx="1"/>
          </p:nvPr>
        </p:nvSpPr>
        <p:spPr>
          <a:xfrm>
            <a:off x="1024129" y="2286000"/>
            <a:ext cx="6112652" cy="4023360"/>
          </a:xfrm>
        </p:spPr>
        <p:txBody>
          <a:bodyPr/>
          <a:lstStyle/>
          <a:p>
            <a:pPr marL="0" indent="0">
              <a:buNone/>
            </a:pPr>
            <a:r>
              <a:rPr lang="nl-NL" dirty="0"/>
              <a:t>Naast microscopisch onderzoek, kan er ook gebruik worden gemaakt van urinesticks, om infecties/afwijkingen in de urine te ontdekken.</a:t>
            </a:r>
          </a:p>
          <a:p>
            <a:pPr marL="0" indent="0">
              <a:buNone/>
            </a:pPr>
            <a:endParaRPr lang="nl-NL" dirty="0"/>
          </a:p>
          <a:p>
            <a:pPr marL="0" indent="0">
              <a:buNone/>
            </a:pPr>
            <a:r>
              <a:rPr lang="nl-NL" dirty="0"/>
              <a:t>Bij een urinestick verandert de indicator van kleur. Als er gebruik wordt gemaakt van een urinestick, moet er verse urine gebruikt worden i.v.m. kans op foutief verhoogde pH-waarde.</a:t>
            </a:r>
          </a:p>
        </p:txBody>
      </p:sp>
      <p:pic>
        <p:nvPicPr>
          <p:cNvPr id="4" name="Afbeelding 3"/>
          <p:cNvPicPr>
            <a:picLocks noChangeAspect="1"/>
          </p:cNvPicPr>
          <p:nvPr/>
        </p:nvPicPr>
        <p:blipFill>
          <a:blip r:embed="rId2"/>
          <a:stretch>
            <a:fillRect/>
          </a:stretch>
        </p:blipFill>
        <p:spPr>
          <a:xfrm>
            <a:off x="7648575" y="2286000"/>
            <a:ext cx="3703367" cy="2977507"/>
          </a:xfrm>
          <a:prstGeom prst="rect">
            <a:avLst/>
          </a:prstGeom>
          <a:effectLst>
            <a:softEdge rad="63500"/>
          </a:effectLst>
        </p:spPr>
      </p:pic>
    </p:spTree>
    <p:extLst>
      <p:ext uri="{BB962C8B-B14F-4D97-AF65-F5344CB8AC3E}">
        <p14:creationId xmlns:p14="http://schemas.microsoft.com/office/powerpoint/2010/main" val="570082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glucose</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Normaal afwezig;</a:t>
            </a:r>
          </a:p>
          <a:p>
            <a:pPr>
              <a:buFont typeface="Arial" panose="020B0604020202020204" pitchFamily="34" charset="0"/>
              <a:buChar char="•"/>
            </a:pPr>
            <a:r>
              <a:rPr lang="nl-NL" dirty="0"/>
              <a:t> Mag maximaal 10 </a:t>
            </a:r>
            <a:r>
              <a:rPr lang="nl-NL" dirty="0" err="1"/>
              <a:t>mmol</a:t>
            </a:r>
            <a:r>
              <a:rPr lang="nl-NL" dirty="0"/>
              <a:t>/l zijn, indien hoger: </a:t>
            </a:r>
            <a:r>
              <a:rPr lang="nl-NL" b="1" dirty="0"/>
              <a:t>glucosurie</a:t>
            </a:r>
            <a:r>
              <a:rPr lang="nl-NL" dirty="0"/>
              <a:t>. </a:t>
            </a:r>
          </a:p>
          <a:p>
            <a:pPr>
              <a:buFont typeface="Arial" panose="020B0604020202020204" pitchFamily="34" charset="0"/>
              <a:buChar char="•"/>
            </a:pPr>
            <a:r>
              <a:rPr lang="nl-NL" dirty="0"/>
              <a:t> Duidt vaak op diabetes mellitus of zwangerschapsdiabetes.</a:t>
            </a:r>
          </a:p>
        </p:txBody>
      </p:sp>
    </p:spTree>
    <p:extLst>
      <p:ext uri="{BB962C8B-B14F-4D97-AF65-F5344CB8AC3E}">
        <p14:creationId xmlns:p14="http://schemas.microsoft.com/office/powerpoint/2010/main" val="1018096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eiwitten</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Normaal eiwitvrij;</a:t>
            </a:r>
          </a:p>
          <a:p>
            <a:pPr>
              <a:buFont typeface="Arial" panose="020B0604020202020204" pitchFamily="34" charset="0"/>
              <a:buChar char="•"/>
            </a:pPr>
            <a:r>
              <a:rPr lang="nl-NL" dirty="0"/>
              <a:t> Eiwit in de urine: </a:t>
            </a:r>
            <a:r>
              <a:rPr lang="nl-NL" b="1" dirty="0"/>
              <a:t>proteïnurie / </a:t>
            </a:r>
            <a:r>
              <a:rPr lang="nl-NL" b="1" dirty="0" err="1"/>
              <a:t>albuminurie</a:t>
            </a:r>
            <a:endParaRPr lang="nl-NL" b="1" dirty="0"/>
          </a:p>
          <a:p>
            <a:pPr marL="0" indent="0">
              <a:buNone/>
            </a:pPr>
            <a:endParaRPr lang="nl-NL" dirty="0"/>
          </a:p>
          <a:p>
            <a:pPr marL="0" indent="0">
              <a:buNone/>
            </a:pPr>
            <a:r>
              <a:rPr lang="nl-NL" dirty="0"/>
              <a:t>Bepaling van belang voor diagnostiek van nierziekten. Als er eiwit aanwezig is, kleurt de zuur-base indicator </a:t>
            </a:r>
            <a:r>
              <a:rPr lang="nl-NL" b="1" dirty="0"/>
              <a:t>geel tot lichtgroen</a:t>
            </a:r>
            <a:r>
              <a:rPr lang="nl-NL" dirty="0"/>
              <a:t>. </a:t>
            </a:r>
          </a:p>
        </p:txBody>
      </p:sp>
    </p:spTree>
    <p:extLst>
      <p:ext uri="{BB962C8B-B14F-4D97-AF65-F5344CB8AC3E}">
        <p14:creationId xmlns:p14="http://schemas.microsoft.com/office/powerpoint/2010/main" val="3530258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nitriet</a:t>
            </a:r>
          </a:p>
        </p:txBody>
      </p:sp>
      <p:sp>
        <p:nvSpPr>
          <p:cNvPr id="3" name="Tijdelijke aanduiding voor inhoud 2"/>
          <p:cNvSpPr>
            <a:spLocks noGrp="1"/>
          </p:cNvSpPr>
          <p:nvPr>
            <p:ph idx="1"/>
          </p:nvPr>
        </p:nvSpPr>
        <p:spPr/>
        <p:txBody>
          <a:bodyPr/>
          <a:lstStyle/>
          <a:p>
            <a:pPr marL="0" indent="0">
              <a:buNone/>
            </a:pPr>
            <a:r>
              <a:rPr lang="nl-NL" dirty="0"/>
              <a:t>Nitraat is van nature aanwezig in groenten, maar kan worden omgezet in nitriet. Soms wordt het toegevoegd aan levensmiddelen om de houdbaarheid te verbeteren of voor kleurvorming.</a:t>
            </a:r>
          </a:p>
          <a:p>
            <a:pPr>
              <a:buFont typeface="Arial" panose="020B0604020202020204" pitchFamily="34" charset="0"/>
              <a:buChar char="•"/>
            </a:pPr>
            <a:r>
              <a:rPr lang="nl-NL" dirty="0"/>
              <a:t> Normaal </a:t>
            </a:r>
            <a:r>
              <a:rPr lang="nl-NL" u="sng" dirty="0"/>
              <a:t>afwezig</a:t>
            </a:r>
            <a:r>
              <a:rPr lang="nl-NL" dirty="0"/>
              <a:t> in de urine;</a:t>
            </a:r>
          </a:p>
          <a:p>
            <a:pPr>
              <a:buFont typeface="Arial" panose="020B0604020202020204" pitchFamily="34" charset="0"/>
              <a:buChar char="•"/>
            </a:pPr>
            <a:r>
              <a:rPr lang="nl-NL" dirty="0"/>
              <a:t> Aanwezig in urine bij bijvoorbeeld </a:t>
            </a:r>
            <a:r>
              <a:rPr lang="nl-NL" b="1" dirty="0" err="1"/>
              <a:t>u.w.i</a:t>
            </a:r>
            <a:r>
              <a:rPr lang="nl-NL" b="1" dirty="0"/>
              <a:t>. door </a:t>
            </a:r>
            <a:r>
              <a:rPr lang="nl-NL" b="1" dirty="0" err="1"/>
              <a:t>E.coli</a:t>
            </a:r>
            <a:r>
              <a:rPr lang="nl-NL" b="1" dirty="0"/>
              <a:t>, </a:t>
            </a:r>
            <a:r>
              <a:rPr lang="nl-NL" b="1" dirty="0" err="1"/>
              <a:t>klebsiella</a:t>
            </a:r>
            <a:r>
              <a:rPr lang="nl-NL" b="1" dirty="0"/>
              <a:t> e.a.;</a:t>
            </a:r>
          </a:p>
          <a:p>
            <a:pPr>
              <a:buFont typeface="Arial" panose="020B0604020202020204" pitchFamily="34" charset="0"/>
              <a:buChar char="•"/>
            </a:pPr>
            <a:r>
              <a:rPr lang="nl-NL" dirty="0"/>
              <a:t> Geeft vaak </a:t>
            </a:r>
            <a:r>
              <a:rPr lang="nl-NL" dirty="0" err="1"/>
              <a:t>roze-rode</a:t>
            </a:r>
            <a:r>
              <a:rPr lang="nl-NL" dirty="0"/>
              <a:t> kleur op de urinestick. </a:t>
            </a:r>
          </a:p>
        </p:txBody>
      </p:sp>
    </p:spTree>
    <p:extLst>
      <p:ext uri="{BB962C8B-B14F-4D97-AF65-F5344CB8AC3E}">
        <p14:creationId xmlns:p14="http://schemas.microsoft.com/office/powerpoint/2010/main" val="629834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leukocyten</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Normaal afwezig in de urine;</a:t>
            </a:r>
          </a:p>
          <a:p>
            <a:pPr>
              <a:buFont typeface="Arial" panose="020B0604020202020204" pitchFamily="34" charset="0"/>
              <a:buChar char="•"/>
            </a:pPr>
            <a:r>
              <a:rPr lang="nl-NL" dirty="0"/>
              <a:t> O.a. bij ontstekingen van urinewegen;</a:t>
            </a:r>
          </a:p>
          <a:p>
            <a:pPr>
              <a:buFont typeface="Arial" panose="020B0604020202020204" pitchFamily="34" charset="0"/>
              <a:buChar char="•"/>
            </a:pPr>
            <a:r>
              <a:rPr lang="nl-NL" dirty="0"/>
              <a:t> Teststrook is alleen gevoelig voor </a:t>
            </a:r>
            <a:r>
              <a:rPr lang="nl-NL" b="1" dirty="0"/>
              <a:t>granulocyten;</a:t>
            </a:r>
          </a:p>
          <a:p>
            <a:pPr>
              <a:buFont typeface="Arial" panose="020B0604020202020204" pitchFamily="34" charset="0"/>
              <a:buChar char="•"/>
            </a:pPr>
            <a:r>
              <a:rPr lang="nl-NL" dirty="0"/>
              <a:t> Geeft op teststrook blauw-violette kleur.</a:t>
            </a:r>
          </a:p>
        </p:txBody>
      </p:sp>
    </p:spTree>
    <p:extLst>
      <p:ext uri="{BB962C8B-B14F-4D97-AF65-F5344CB8AC3E}">
        <p14:creationId xmlns:p14="http://schemas.microsoft.com/office/powerpoint/2010/main" val="3313815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Erytrocyten en HB</a:t>
            </a:r>
          </a:p>
        </p:txBody>
      </p:sp>
      <p:sp>
        <p:nvSpPr>
          <p:cNvPr id="3" name="Tijdelijke aanduiding voor inhoud 2"/>
          <p:cNvSpPr>
            <a:spLocks noGrp="1"/>
          </p:cNvSpPr>
          <p:nvPr>
            <p:ph idx="1"/>
          </p:nvPr>
        </p:nvSpPr>
        <p:spPr/>
        <p:txBody>
          <a:bodyPr>
            <a:normAutofit lnSpcReduction="10000"/>
          </a:bodyPr>
          <a:lstStyle/>
          <a:p>
            <a:pPr>
              <a:buFont typeface="Arial" panose="020B0604020202020204" pitchFamily="34" charset="0"/>
              <a:buChar char="•"/>
            </a:pPr>
            <a:r>
              <a:rPr lang="nl-NL" dirty="0"/>
              <a:t> Normaal afwezig;</a:t>
            </a:r>
          </a:p>
          <a:p>
            <a:pPr>
              <a:buFont typeface="Arial" panose="020B0604020202020204" pitchFamily="34" charset="0"/>
              <a:buChar char="•"/>
            </a:pPr>
            <a:r>
              <a:rPr lang="nl-NL" dirty="0"/>
              <a:t> O.a. bij bloedingen en ontstekingen in de urinewegen.</a:t>
            </a:r>
          </a:p>
          <a:p>
            <a:pPr>
              <a:buFont typeface="Arial" panose="020B0604020202020204" pitchFamily="34" charset="0"/>
              <a:buChar char="•"/>
            </a:pPr>
            <a:r>
              <a:rPr lang="nl-NL" dirty="0"/>
              <a:t> Geeft blauwe-groene kleur.</a:t>
            </a:r>
          </a:p>
          <a:p>
            <a:pPr>
              <a:buFont typeface="Arial" panose="020B0604020202020204" pitchFamily="34" charset="0"/>
              <a:buChar char="•"/>
            </a:pPr>
            <a:r>
              <a:rPr lang="nl-NL" dirty="0"/>
              <a:t> De stick is gevoeliger voor </a:t>
            </a:r>
            <a:r>
              <a:rPr lang="nl-NL" dirty="0" err="1"/>
              <a:t>Hb</a:t>
            </a:r>
            <a:r>
              <a:rPr lang="nl-NL" dirty="0"/>
              <a:t> dan </a:t>
            </a:r>
            <a:r>
              <a:rPr lang="nl-NL" dirty="0" err="1"/>
              <a:t>ery’s</a:t>
            </a:r>
            <a:r>
              <a:rPr lang="nl-NL" dirty="0"/>
              <a:t>. </a:t>
            </a:r>
          </a:p>
          <a:p>
            <a:pPr marL="0" indent="0">
              <a:buNone/>
            </a:pPr>
            <a:r>
              <a:rPr lang="nl-NL" b="1" dirty="0"/>
              <a:t>Hematurie:</a:t>
            </a:r>
            <a:r>
              <a:rPr lang="nl-NL" dirty="0"/>
              <a:t> aanwezigheid van intacte rode bloedcellen in de urine</a:t>
            </a:r>
          </a:p>
          <a:p>
            <a:pPr marL="0" indent="0">
              <a:buNone/>
            </a:pPr>
            <a:r>
              <a:rPr lang="nl-NL" b="1" dirty="0" err="1"/>
              <a:t>Hemoglobinurie</a:t>
            </a:r>
            <a:r>
              <a:rPr lang="nl-NL" b="1" dirty="0"/>
              <a:t>:</a:t>
            </a:r>
            <a:r>
              <a:rPr lang="nl-NL" dirty="0"/>
              <a:t> aanwezigheid van kapotte rode bloedcellen zoals hemoglobine (dit is een teken van een bloeding)</a:t>
            </a:r>
            <a:endParaRPr lang="nl-NL" b="1" dirty="0"/>
          </a:p>
          <a:p>
            <a:pPr marL="0" indent="0">
              <a:buNone/>
            </a:pPr>
            <a:r>
              <a:rPr lang="nl-NL" dirty="0"/>
              <a:t>Microscopisch onderzoek van een urinesediment toont alleen intacte rode bloedcellen, maar hemoglobine door kapotte rode bloedcellen kan niet worden gezien </a:t>
            </a:r>
            <a:r>
              <a:rPr lang="nl-NL" dirty="0">
                <a:sym typeface="Wingdings" panose="05000000000000000000" pitchFamily="2" charset="2"/>
              </a:rPr>
              <a:t> bij de urinestick wordt deze juíst gemeten.</a:t>
            </a:r>
            <a:endParaRPr lang="nl-NL" dirty="0"/>
          </a:p>
        </p:txBody>
      </p:sp>
    </p:spTree>
    <p:extLst>
      <p:ext uri="{BB962C8B-B14F-4D97-AF65-F5344CB8AC3E}">
        <p14:creationId xmlns:p14="http://schemas.microsoft.com/office/powerpoint/2010/main" val="2881473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ketonen</a:t>
            </a:r>
          </a:p>
        </p:txBody>
      </p:sp>
      <p:sp>
        <p:nvSpPr>
          <p:cNvPr id="3" name="Tijdelijke aanduiding voor inhoud 2"/>
          <p:cNvSpPr>
            <a:spLocks noGrp="1"/>
          </p:cNvSpPr>
          <p:nvPr>
            <p:ph idx="1"/>
          </p:nvPr>
        </p:nvSpPr>
        <p:spPr>
          <a:xfrm>
            <a:off x="1024128" y="2084832"/>
            <a:ext cx="9720071" cy="4538992"/>
          </a:xfrm>
        </p:spPr>
        <p:txBody>
          <a:bodyPr>
            <a:normAutofit/>
          </a:bodyPr>
          <a:lstStyle/>
          <a:p>
            <a:pPr marL="0" indent="0">
              <a:buNone/>
            </a:pPr>
            <a:r>
              <a:rPr lang="nl-NL" dirty="0"/>
              <a:t>Als het lichaam overgaat tot het verbruiken van vetten, dan worden ketonen geproduceerd. Het is een bijproduct van vetverbranding.</a:t>
            </a:r>
          </a:p>
          <a:p>
            <a:pPr marL="0" indent="0">
              <a:buNone/>
            </a:pPr>
            <a:r>
              <a:rPr lang="nl-NL" dirty="0"/>
              <a:t>Normaal gesproken zijn er geen ketonen aanwezig in de urine.</a:t>
            </a:r>
          </a:p>
          <a:p>
            <a:pPr marL="0" indent="0">
              <a:buNone/>
            </a:pPr>
            <a:r>
              <a:rPr lang="nl-NL" dirty="0"/>
              <a:t>Wanneer er sprake is van ketonen in de urine, spreken we van </a:t>
            </a:r>
            <a:r>
              <a:rPr lang="nl-NL" b="1" dirty="0" err="1"/>
              <a:t>ketonurie</a:t>
            </a:r>
            <a:r>
              <a:rPr lang="nl-NL" dirty="0"/>
              <a:t>. Het geeft een paarse kleur op de urinestick.</a:t>
            </a:r>
          </a:p>
          <a:p>
            <a:pPr>
              <a:buFont typeface="Arial" panose="020B0604020202020204" pitchFamily="34" charset="0"/>
              <a:buChar char="•"/>
            </a:pPr>
            <a:r>
              <a:rPr lang="nl-NL" dirty="0"/>
              <a:t> Bij </a:t>
            </a:r>
            <a:r>
              <a:rPr lang="nl-NL" u="sng" dirty="0"/>
              <a:t>diabetici (veelal type 1)</a:t>
            </a:r>
            <a:r>
              <a:rPr lang="nl-NL" dirty="0"/>
              <a:t> kan het gevaarlijk zijn als het ketonengehalte te hoog wordt. Dit kan leiden tot ketoacidose (het lichaam is niet in staat om productie van ketonen te reguleren waardoor zuurgraad van het bloed stijgt en de pH waarde van het bloed daalt). </a:t>
            </a:r>
          </a:p>
        </p:txBody>
      </p:sp>
    </p:spTree>
    <p:extLst>
      <p:ext uri="{BB962C8B-B14F-4D97-AF65-F5344CB8AC3E}">
        <p14:creationId xmlns:p14="http://schemas.microsoft.com/office/powerpoint/2010/main" val="198770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bilirubine</a:t>
            </a:r>
          </a:p>
        </p:txBody>
      </p:sp>
      <p:sp>
        <p:nvSpPr>
          <p:cNvPr id="3" name="Tijdelijke aanduiding voor inhoud 2"/>
          <p:cNvSpPr>
            <a:spLocks noGrp="1"/>
          </p:cNvSpPr>
          <p:nvPr>
            <p:ph idx="1"/>
          </p:nvPr>
        </p:nvSpPr>
        <p:spPr>
          <a:xfrm>
            <a:off x="1024128" y="2286000"/>
            <a:ext cx="9970974" cy="4023360"/>
          </a:xfrm>
        </p:spPr>
        <p:txBody>
          <a:bodyPr/>
          <a:lstStyle/>
          <a:p>
            <a:pPr>
              <a:buFont typeface="Arial" panose="020B0604020202020204" pitchFamily="34" charset="0"/>
              <a:buChar char="•"/>
            </a:pPr>
            <a:r>
              <a:rPr lang="nl-NL" dirty="0"/>
              <a:t> Bilirubine is een afbraakproduct van hemoglobine en normaal gesproken niet aanwezig in de urine.</a:t>
            </a:r>
          </a:p>
          <a:p>
            <a:pPr>
              <a:buFont typeface="Arial" panose="020B0604020202020204" pitchFamily="34" charset="0"/>
              <a:buChar char="•"/>
            </a:pPr>
            <a:r>
              <a:rPr lang="nl-NL" dirty="0"/>
              <a:t> Wanneer zie je bilirubine wel in de urine?</a:t>
            </a:r>
          </a:p>
          <a:p>
            <a:pPr>
              <a:buFont typeface="Wingdings" panose="05000000000000000000" pitchFamily="2" charset="2"/>
              <a:buChar char="Ø"/>
            </a:pPr>
            <a:r>
              <a:rPr lang="nl-NL" dirty="0"/>
              <a:t> Afsluiting galtoevoer (stenen);</a:t>
            </a:r>
          </a:p>
          <a:p>
            <a:pPr>
              <a:buFont typeface="Wingdings" panose="05000000000000000000" pitchFamily="2" charset="2"/>
              <a:buChar char="Ø"/>
            </a:pPr>
            <a:r>
              <a:rPr lang="nl-NL" dirty="0"/>
              <a:t> Leverziekten (hepatitis).</a:t>
            </a:r>
          </a:p>
          <a:p>
            <a:pPr marL="0" indent="0">
              <a:buNone/>
            </a:pPr>
            <a:r>
              <a:rPr lang="nl-NL" dirty="0"/>
              <a:t>Bij bepaling met teststrook kleurt het vakje roze/paars.</a:t>
            </a:r>
          </a:p>
          <a:p>
            <a:pPr marL="0" indent="0">
              <a:buNone/>
            </a:pPr>
            <a:r>
              <a:rPr lang="nl-NL" dirty="0"/>
              <a:t>Bij bepaling met schudproef: na schudden gaat de urine geel schuimen.</a:t>
            </a:r>
          </a:p>
        </p:txBody>
      </p:sp>
    </p:spTree>
    <p:extLst>
      <p:ext uri="{BB962C8B-B14F-4D97-AF65-F5344CB8AC3E}">
        <p14:creationId xmlns:p14="http://schemas.microsoft.com/office/powerpoint/2010/main" val="5868777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144</TotalTime>
  <Words>527</Words>
  <Application>Microsoft Office PowerPoint</Application>
  <PresentationFormat>Breedbeeld</PresentationFormat>
  <Paragraphs>51</Paragraphs>
  <Slides>11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Century Gothic</vt:lpstr>
      <vt:lpstr>Tw Cen MT</vt:lpstr>
      <vt:lpstr>Wingdings</vt:lpstr>
      <vt:lpstr>Wingdings 3</vt:lpstr>
      <vt:lpstr>Integraal</vt:lpstr>
      <vt:lpstr>Laboratoriumwerk</vt:lpstr>
      <vt:lpstr>urinesticks</vt:lpstr>
      <vt:lpstr>glucose</vt:lpstr>
      <vt:lpstr>eiwitten</vt:lpstr>
      <vt:lpstr>nitriet</vt:lpstr>
      <vt:lpstr>leukocyten</vt:lpstr>
      <vt:lpstr>Erytrocyten en HB</vt:lpstr>
      <vt:lpstr>ketonen</vt:lpstr>
      <vt:lpstr>bilirubine</vt:lpstr>
      <vt:lpstr>Urobilinogeen</vt:lpstr>
      <vt:lpstr>PowerPoint-presentatie</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Laboratoriumwerk</dc:title>
  <dc:creator>Hanneke Van Tuinen</dc:creator>
  <cp:lastModifiedBy>Hanneke van Tuinen</cp:lastModifiedBy>
  <cp:revision>7</cp:revision>
  <dcterms:created xsi:type="dcterms:W3CDTF">2018-10-08T07:51:13Z</dcterms:created>
  <dcterms:modified xsi:type="dcterms:W3CDTF">2019-09-30T07:47:54Z</dcterms:modified>
</cp:coreProperties>
</file>